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4"/>
  </p:notesMasterIdLst>
  <p:handoutMasterIdLst>
    <p:handoutMasterId r:id="rId15"/>
  </p:handoutMasterIdLst>
  <p:sldIdLst>
    <p:sldId id="259" r:id="rId3"/>
    <p:sldId id="321" r:id="rId4"/>
    <p:sldId id="331" r:id="rId5"/>
    <p:sldId id="323" r:id="rId6"/>
    <p:sldId id="324" r:id="rId7"/>
    <p:sldId id="325" r:id="rId8"/>
    <p:sldId id="326" r:id="rId9"/>
    <p:sldId id="327" r:id="rId10"/>
    <p:sldId id="328" r:id="rId11"/>
    <p:sldId id="329" r:id="rId12"/>
    <p:sldId id="330" r:id="rId13"/>
  </p:sldIdLst>
  <p:sldSz cx="9144000" cy="6858000" type="screen4x3"/>
  <p:notesSz cx="9144000" cy="6858000"/>
  <p:defaultTextStyle>
    <a:defPPr>
      <a:defRPr lang="pl-P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82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1B68"/>
    <a:srgbClr val="1E3880"/>
    <a:srgbClr val="59713D"/>
    <a:srgbClr val="3A3668"/>
    <a:srgbClr val="006E77"/>
    <a:srgbClr val="990000"/>
    <a:srgbClr val="E4D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65" autoAdjust="0"/>
    <p:restoredTop sz="88345" autoAdjust="0"/>
  </p:normalViewPr>
  <p:slideViewPr>
    <p:cSldViewPr>
      <p:cViewPr varScale="1">
        <p:scale>
          <a:sx n="66" d="100"/>
          <a:sy n="66" d="100"/>
        </p:scale>
        <p:origin x="1302" y="60"/>
      </p:cViewPr>
      <p:guideLst>
        <p:guide orient="horz" pos="2160"/>
        <p:guide orient="horz" pos="48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154" d="100"/>
          <a:sy n="154" d="100"/>
        </p:scale>
        <p:origin x="648" y="786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8B8B2BFA-EFD5-42C5-B152-4D26B61ABD62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76671DCA-725C-4A85-8E72-9BC83C23453E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24389961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651FB55-B5C6-4E14-88C3-CD472F77F9E8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l-PL" noProof="0" smtClean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 smtClean="0"/>
              <a:t>Kliknij, aby edytować style wzorca tekstu</a:t>
            </a:r>
          </a:p>
          <a:p>
            <a:pPr lvl="1"/>
            <a:r>
              <a:rPr lang="pl-PL" noProof="0" smtClean="0"/>
              <a:t>Drugi poziom</a:t>
            </a:r>
          </a:p>
          <a:p>
            <a:pPr lvl="2"/>
            <a:r>
              <a:rPr lang="pl-PL" noProof="0" smtClean="0"/>
              <a:t>Trzeci poziom</a:t>
            </a:r>
          </a:p>
          <a:p>
            <a:pPr lvl="3"/>
            <a:r>
              <a:rPr lang="pl-PL" noProof="0" smtClean="0"/>
              <a:t>Czwarty poziom</a:t>
            </a:r>
          </a:p>
          <a:p>
            <a:pPr lvl="4"/>
            <a:r>
              <a:rPr lang="pl-PL" noProof="0" smtClean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B9D1705-0A7D-4F0A-93FA-D6974115C5F6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103333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3316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2447C5F9-0E0B-44B6-BDC8-1738B383094F}" type="slidenum">
              <a:rPr lang="pl-PL" altLang="pl-PL">
                <a:latin typeface="Arial" charset="0"/>
              </a:rPr>
              <a:pPr eaLnBrk="1" hangingPunct="1">
                <a:spcBef>
                  <a:spcPct val="0"/>
                </a:spcBef>
              </a:pPr>
              <a:t>1</a:t>
            </a:fld>
            <a:endParaRPr lang="pl-PL" alt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2750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10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5235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11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384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2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48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3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160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4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93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5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359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6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5894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7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494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8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4387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obrazu slajdu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Symbol zastępczy notatek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50000"/>
              </a:spcBef>
            </a:pPr>
            <a:endParaRPr lang="pl-PL" altLang="pl-PL" dirty="0" smtClean="0"/>
          </a:p>
        </p:txBody>
      </p:sp>
      <p:sp>
        <p:nvSpPr>
          <p:cNvPr id="14340" name="Symbol zastępczy numeru slajdu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AB3A286-F8D9-47A0-8B96-96BEEF945243}" type="slidenum">
              <a:rPr lang="pl-PL" altLang="pl-PL">
                <a:solidFill>
                  <a:srgbClr val="000000"/>
                </a:solidFill>
                <a:latin typeface="Arial" charset="0"/>
              </a:rPr>
              <a:pPr eaLnBrk="1" hangingPunct="1">
                <a:spcBef>
                  <a:spcPct val="0"/>
                </a:spcBef>
              </a:pPr>
              <a:t>9</a:t>
            </a:fld>
            <a:endParaRPr lang="pl-PL" altLang="pl-PL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8678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smtClean="0"/>
              <a:t>Kliknij, aby edytować styl wzorca podtytułu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96A8C6-AFC5-4CA6-8B66-7D08AE159CB4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46A848-AEBE-4A42-8F4B-DBEE6C7E3D5B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04702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B802BA-BDD4-4669-BDB4-89EA24BE1A3A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8ECED-DBC8-4125-A1C8-5565E8A8C730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2059133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981B610-9BE7-4EBB-A199-247753C9BE4B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110D66-2179-4D5F-A074-8E0A44403DDF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86751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3779838" y="260350"/>
            <a:ext cx="50403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ECE 250 </a:t>
            </a:r>
            <a:r>
              <a:rPr lang="en-US" sz="2000" i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Algorithms and Data Structures</a:t>
            </a:r>
          </a:p>
        </p:txBody>
      </p:sp>
      <p:sp>
        <p:nvSpPr>
          <p:cNvPr id="7" name="Text Box 14"/>
          <p:cNvSpPr txBox="1">
            <a:spLocks noChangeArrowheads="1"/>
          </p:cNvSpPr>
          <p:nvPr userDrawn="1"/>
        </p:nvSpPr>
        <p:spPr bwMode="auto">
          <a:xfrm>
            <a:off x="5472113" y="4365625"/>
            <a:ext cx="3671887" cy="227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>
            <a:spAutoFit/>
          </a:bodyPr>
          <a:lstStyle/>
          <a:p>
            <a:pPr defTabSz="457200">
              <a:spcBef>
                <a:spcPct val="20000"/>
              </a:spcBef>
              <a:defRPr/>
            </a:pP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Douglas Wilhelm Harder, </a:t>
            </a:r>
            <a:r>
              <a:rPr lang="en-US" sz="1200" b="1" kern="0" dirty="0" err="1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M.Math</a:t>
            </a: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. LEL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Department of Electrical and Computer Engineering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University of Waterloo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Waterloo, Ontario, Canada</a:t>
            </a:r>
          </a:p>
          <a:p>
            <a:pPr defTabSz="457200">
              <a:spcBef>
                <a:spcPct val="20000"/>
              </a:spcBef>
              <a:defRPr/>
            </a:pPr>
            <a:endParaRPr lang="en-US" sz="11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ece.uwaterloo.ca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dwharder@alumni.uwaterloo.ca</a:t>
            </a:r>
          </a:p>
          <a:p>
            <a:pPr defTabSz="457200">
              <a:spcBef>
                <a:spcPct val="20000"/>
              </a:spcBef>
              <a:defRPr/>
            </a:pPr>
            <a:endParaRPr lang="en-CA" sz="900" dirty="0">
              <a:solidFill>
                <a:srgbClr val="FFFFFF"/>
              </a:solidFill>
              <a:latin typeface="Arial"/>
              <a:ea typeface="ＭＳ Ｐゴシック" charset="-128"/>
              <a:cs typeface="Arial" charset="0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CA" sz="900" dirty="0">
                <a:solidFill>
                  <a:srgbClr val="FFFFFF"/>
                </a:solidFill>
                <a:latin typeface="Arial"/>
                <a:ea typeface="ＭＳ Ｐゴシック" charset="-128"/>
                <a:cs typeface="Arial" charset="0"/>
              </a:rPr>
              <a:t>© 2006-2013 by Douglas Wilhelm Harder.  Some rights reserved.</a:t>
            </a:r>
            <a:endParaRPr lang="en-US" sz="9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endParaRPr lang="en-CA" sz="2400" dirty="0">
              <a:solidFill>
                <a:srgbClr val="FFFFFF"/>
              </a:solidFill>
              <a:latin typeface="Arial"/>
              <a:ea typeface="ＭＳ Ｐゴシック" charset="-128"/>
              <a:cs typeface="Arial" charset="0"/>
            </a:endParaRPr>
          </a:p>
        </p:txBody>
      </p:sp>
      <p:pic>
        <p:nvPicPr>
          <p:cNvPr id="5" name="Picture 2" descr="C:\Users\dwharder\Desktop\cc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97863" y="6373813"/>
            <a:ext cx="679450" cy="33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34698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8493125" y="387350"/>
            <a:ext cx="400050" cy="30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fld id="{CB04C21C-B0BC-4588-B282-CC300FAFEEC9}" type="slidenum">
              <a:rPr lang="en-CA" sz="1400">
                <a:solidFill>
                  <a:prstClr val="black">
                    <a:lumMod val="50000"/>
                    <a:lumOff val="50000"/>
                  </a:prstClr>
                </a:solidFill>
                <a:cs typeface="Arial" charset="0"/>
              </a:rPr>
              <a:pPr algn="r">
                <a:defRPr/>
              </a:pPr>
              <a:t>‹#›</a:t>
            </a:fld>
            <a:endParaRPr lang="en-CA" sz="1400">
              <a:solidFill>
                <a:prstClr val="black">
                  <a:lumMod val="50000"/>
                  <a:lumOff val="50000"/>
                </a:prstClr>
              </a:solidFill>
              <a:cs typeface="Arial" charset="0"/>
            </a:endParaRP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6238" y="111125"/>
            <a:ext cx="5832475" cy="365125"/>
          </a:xfrm>
          <a:prstGeom prst="rect">
            <a:avLst/>
          </a:prstGeo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CA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Queues</a:t>
            </a:r>
            <a:endParaRPr lang="en-CA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689225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DC7FA5B-CCEC-4CDC-8618-7BB082825D69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FEA2EC-7C51-4C94-825B-096F2CFA966E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65596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4F2A4A1-7D93-43B4-B28F-B4431D63731A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018681-D347-465F-90A4-2CB39A594C6C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737573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60621D2-63BB-45EF-BADC-37AFD07EC415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6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09C048-8ED6-4DE3-B2DC-5D9EEE7B67BD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731831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7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29BDEC4-7574-42C9-8541-E2D66B93FD48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8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EBDDB6-425F-4231-ADB2-F4B895BF1908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887677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7A59789-F661-4101-87CC-C1C0E24EA0E8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4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C0A85A-E28C-4DA1-9193-F073CF770C3D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08437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963274C-C19F-4AB1-9FFE-8A17A02962C9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3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A87F7D-BF93-4583-9A6C-407DDBEA49CD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110708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F00B3B8-A2C5-4227-942A-C17807D1AD0A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6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01650C-35E0-40DC-AE42-17154AC3360A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3474891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l-PL" noProof="0" smtClean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9B89197-74FE-4854-921E-765CE6DD9935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6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B518216-BA04-4DE5-B074-FE8EA1391B87}" type="slidenum">
              <a:rPr lang="pl-PL" altLang="en-US"/>
              <a:pPr/>
              <a:t>‹#›</a:t>
            </a:fld>
            <a:endParaRPr lang="pl-PL" altLang="en-US"/>
          </a:p>
        </p:txBody>
      </p:sp>
    </p:spTree>
    <p:extLst>
      <p:ext uri="{BB962C8B-B14F-4D97-AF65-F5344CB8AC3E}">
        <p14:creationId xmlns:p14="http://schemas.microsoft.com/office/powerpoint/2010/main" val="1037773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DA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ymbol zastępczy tytułu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smtClean="0"/>
              <a:t>Kliknij, aby edytować styl</a:t>
            </a:r>
          </a:p>
        </p:txBody>
      </p:sp>
      <p:sp>
        <p:nvSpPr>
          <p:cNvPr id="1027" name="Symbol zastępczy tekstu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smtClean="0"/>
              <a:t>Kliknij, aby edytować style wzorca tekstu</a:t>
            </a:r>
          </a:p>
          <a:p>
            <a:pPr lvl="1"/>
            <a:r>
              <a:rPr lang="pl-PL" altLang="pl-PL" smtClean="0"/>
              <a:t>Drugi poziom</a:t>
            </a:r>
          </a:p>
          <a:p>
            <a:pPr lvl="2"/>
            <a:r>
              <a:rPr lang="pl-PL" altLang="pl-PL" smtClean="0"/>
              <a:t>Trzeci poziom</a:t>
            </a:r>
          </a:p>
          <a:p>
            <a:pPr lvl="3"/>
            <a:r>
              <a:rPr lang="pl-PL" altLang="pl-PL" smtClean="0"/>
              <a:t>Czwarty poziom</a:t>
            </a:r>
          </a:p>
          <a:p>
            <a:pPr lvl="4"/>
            <a:r>
              <a:rPr lang="pl-PL" altLang="pl-PL" smtClean="0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9C8681B0-816E-4B71-B224-293B12A2EDFC}" type="datetimeFigureOut">
              <a:rPr lang="pl-PL" altLang="en-US"/>
              <a:pPr/>
              <a:t>12.05.2019</a:t>
            </a:fld>
            <a:endParaRPr lang="pl-PL" altLang="en-US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52CF9883-CBA6-4649-B626-02548410BD5F}" type="slidenum">
              <a:rPr lang="pl-PL" altLang="en-US"/>
              <a:pPr/>
              <a:t>‹#›</a:t>
            </a:fld>
            <a:endParaRPr lang="pl-PL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CA" smtClean="0"/>
          </a:p>
        </p:txBody>
      </p:sp>
      <p:sp>
        <p:nvSpPr>
          <p:cNvPr id="3174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25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latin typeface="Arial" charset="0"/>
            </a:endParaRPr>
          </a:p>
        </p:txBody>
      </p:sp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0" y="6308725"/>
            <a:ext cx="9144000" cy="431800"/>
          </a:xfrm>
          <a:prstGeom prst="rect">
            <a:avLst/>
          </a:prstGeom>
          <a:solidFill>
            <a:srgbClr val="7E1B68"/>
          </a:solidFill>
          <a:ln w="9525">
            <a:solidFill>
              <a:srgbClr val="59713D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latin typeface="Arial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329285" y="3058180"/>
            <a:ext cx="4604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7E1B68"/>
                </a:solidFill>
                <a:latin typeface="+mn-lt"/>
              </a:rPr>
              <a:t>Instructor : Syed Musharaf Ali</a:t>
            </a:r>
          </a:p>
        </p:txBody>
      </p:sp>
      <p:sp>
        <p:nvSpPr>
          <p:cNvPr id="18" name="Text Box 9"/>
          <p:cNvSpPr txBox="1">
            <a:spLocks noChangeArrowheads="1"/>
          </p:cNvSpPr>
          <p:nvPr/>
        </p:nvSpPr>
        <p:spPr bwMode="auto">
          <a:xfrm>
            <a:off x="76200" y="863025"/>
            <a:ext cx="9144000" cy="1588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>
              <a:buNone/>
            </a:pPr>
            <a:r>
              <a:rPr lang="en-GB" sz="5400" b="1" dirty="0" smtClean="0">
                <a:solidFill>
                  <a:srgbClr val="7E1B68"/>
                </a:solidFill>
                <a:latin typeface="+mn-lt"/>
                <a:cs typeface="Arial" panose="020B0604020202020204" pitchFamily="34" charset="0"/>
              </a:rPr>
              <a:t>Data Structure and Algorithms</a:t>
            </a:r>
          </a:p>
          <a:p>
            <a:pPr algn="ctr">
              <a:buNone/>
            </a:pPr>
            <a:r>
              <a:rPr lang="en-GB" sz="3600" b="1" dirty="0" smtClean="0">
                <a:solidFill>
                  <a:srgbClr val="7E1B68"/>
                </a:solidFill>
                <a:latin typeface="+mn-lt"/>
                <a:cs typeface="Arial" panose="020B0604020202020204" pitchFamily="34" charset="0"/>
              </a:rPr>
              <a:t>(CS212)</a:t>
            </a:r>
            <a:endParaRPr lang="en-GB" sz="3600" b="1" dirty="0">
              <a:solidFill>
                <a:srgbClr val="7E1B68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/>
        </p:nvSpPr>
        <p:spPr bwMode="auto">
          <a:xfrm>
            <a:off x="2438400" y="4114800"/>
            <a:ext cx="42672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18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r>
              <a:rPr lang="en-US" altLang="en-US" b="1" dirty="0" smtClean="0">
                <a:solidFill>
                  <a:srgbClr val="7E1B68"/>
                </a:solidFill>
              </a:rPr>
              <a:t>ROOM </a:t>
            </a:r>
            <a:r>
              <a:rPr lang="en-US" altLang="en-US" dirty="0" smtClean="0">
                <a:solidFill>
                  <a:srgbClr val="7E1B68"/>
                </a:solidFill>
              </a:rPr>
              <a:t>G-104-DSE IIUI</a:t>
            </a: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r>
              <a:rPr lang="en-US" altLang="en-US" b="1" dirty="0" err="1" smtClean="0">
                <a:solidFill>
                  <a:srgbClr val="7E1B68"/>
                </a:solidFill>
              </a:rPr>
              <a:t>Ph</a:t>
            </a:r>
            <a:r>
              <a:rPr lang="en-US" altLang="en-US" b="1" dirty="0" smtClean="0">
                <a:solidFill>
                  <a:srgbClr val="7E1B68"/>
                </a:solidFill>
              </a:rPr>
              <a:t>#</a:t>
            </a:r>
            <a:r>
              <a:rPr lang="en-US" altLang="en-US" dirty="0" smtClean="0">
                <a:solidFill>
                  <a:srgbClr val="7E1B68"/>
                </a:solidFill>
              </a:rPr>
              <a:t> 051-9019724 Ext-2724</a:t>
            </a: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r>
              <a:rPr lang="de-DE" altLang="en-US" dirty="0" smtClean="0">
                <a:solidFill>
                  <a:srgbClr val="7E1B68"/>
                </a:solidFill>
              </a:rPr>
              <a:t>Email: musharaf.ali@iiu.edu.pk</a:t>
            </a:r>
            <a:endParaRPr lang="en-US" altLang="en-US" dirty="0" smtClean="0">
              <a:solidFill>
                <a:srgbClr val="7E1B68"/>
              </a:solidFill>
            </a:endParaRP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endParaRPr lang="de-DE" altLang="en-US" dirty="0">
              <a:solidFill>
                <a:srgbClr val="7E1B68"/>
              </a:solidFill>
            </a:endParaRP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endParaRPr lang="en-US" altLang="en-US" dirty="0" smtClean="0">
              <a:solidFill>
                <a:srgbClr val="7E1B68"/>
              </a:solidFill>
            </a:endParaRPr>
          </a:p>
          <a:p>
            <a:pPr lvl="1" algn="ctr" eaLnBrk="1" hangingPunct="1">
              <a:buClr>
                <a:srgbClr val="C0504D"/>
              </a:buClr>
              <a:buFont typeface="Wingdings" panose="05000000000000000000" pitchFamily="2" charset="2"/>
              <a:buNone/>
            </a:pPr>
            <a:endParaRPr lang="en-US" altLang="en-US" dirty="0" smtClean="0">
              <a:solidFill>
                <a:srgbClr val="7E1B68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>
                <a:solidFill>
                  <a:srgbClr val="7E1B68"/>
                </a:solidFill>
              </a:rPr>
              <a:t>Spanning Tree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sz="1800" b="0">
                <a:solidFill>
                  <a:prstClr val="black"/>
                </a:solidFill>
                <a:latin typeface="Calibri"/>
              </a:rPr>
              <a:t>https://www.tutorialspoint.com/data_structures_algorithms/spanning_tree.htm</a:t>
            </a: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8600" y="1530489"/>
            <a:ext cx="8915400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+mn-lt"/>
              </a:rPr>
              <a:t>Prim's Spanning Tree </a:t>
            </a:r>
            <a:r>
              <a:rPr lang="en-US" sz="2400" b="1" dirty="0" smtClean="0">
                <a:latin typeface="+mn-lt"/>
              </a:rPr>
              <a:t>Algorithm</a:t>
            </a:r>
          </a:p>
          <a:p>
            <a:endParaRPr lang="en-GB" sz="2400" dirty="0" smtClean="0">
              <a:solidFill>
                <a:prstClr val="black"/>
              </a:solidFill>
              <a:latin typeface="Calibri"/>
            </a:endParaRPr>
          </a:p>
          <a:p>
            <a:r>
              <a:rPr lang="en-GB" sz="3200" b="1" dirty="0" smtClean="0">
                <a:latin typeface="+mn-lt"/>
              </a:rPr>
              <a:t>Steps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/>
              <a:t>Step 1 - Remove all loops and parallel </a:t>
            </a:r>
            <a:r>
              <a:rPr lang="en-GB" sz="2400" dirty="0" smtClean="0"/>
              <a:t>edges</a:t>
            </a:r>
          </a:p>
          <a:p>
            <a:endParaRPr lang="en-GB" sz="2400" dirty="0"/>
          </a:p>
          <a:p>
            <a:r>
              <a:rPr lang="en-GB" sz="2400" dirty="0"/>
              <a:t>Step 2 - Choose any arbitrary node as root </a:t>
            </a:r>
            <a:r>
              <a:rPr lang="en-GB" sz="2400" dirty="0" smtClean="0"/>
              <a:t>node</a:t>
            </a:r>
          </a:p>
          <a:p>
            <a:endParaRPr lang="en-GB" sz="2400" dirty="0" smtClean="0"/>
          </a:p>
          <a:p>
            <a:r>
              <a:rPr lang="en-GB" sz="2400" dirty="0" smtClean="0"/>
              <a:t>Step </a:t>
            </a:r>
            <a:r>
              <a:rPr lang="en-GB" sz="2400" dirty="0"/>
              <a:t>3 - Check outgoing edges and select the one with </a:t>
            </a:r>
            <a:r>
              <a:rPr lang="en-GB" sz="2400" dirty="0" smtClean="0"/>
              <a:t>least cost</a:t>
            </a:r>
            <a:endParaRPr lang="en-GB" sz="2400" dirty="0" smtClean="0">
              <a:solidFill>
                <a:prstClr val="black"/>
              </a:solidFill>
              <a:latin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5629870"/>
            <a:ext cx="8763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Source: https</a:t>
            </a:r>
            <a:r>
              <a:rPr lang="en-US" dirty="0"/>
              <a:t>://www.tutorialspoint.com/data_structures_algorithms/prims_spanning_tree_algorithm.htm</a:t>
            </a:r>
          </a:p>
        </p:txBody>
      </p:sp>
    </p:spTree>
    <p:extLst>
      <p:ext uri="{BB962C8B-B14F-4D97-AF65-F5344CB8AC3E}">
        <p14:creationId xmlns:p14="http://schemas.microsoft.com/office/powerpoint/2010/main" val="7846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 smtClean="0">
                <a:solidFill>
                  <a:srgbClr val="7E1B68"/>
                </a:solidFill>
              </a:rPr>
              <a:t>Assignment </a:t>
            </a:r>
            <a:endParaRPr lang="en-US" sz="3200" dirty="0">
              <a:solidFill>
                <a:srgbClr val="7E1B68"/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US" sz="1800" b="0" dirty="0">
                <a:solidFill>
                  <a:prstClr val="black"/>
                </a:solidFill>
                <a:latin typeface="Calibri"/>
              </a:rPr>
              <a:t>https://www.tutorialspoint.com/data_structures_algorithms/spanning_tree.htm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8600" y="1530489"/>
            <a:ext cx="8915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b="1" dirty="0" smtClean="0">
                <a:latin typeface="+mn-lt"/>
              </a:rPr>
              <a:t>Find the minimum spanning tree of the following graph using   </a:t>
            </a:r>
            <a:endParaRPr lang="en-US" sz="2400" b="1" dirty="0" smtClean="0">
              <a:latin typeface="+mn-lt"/>
            </a:endParaRPr>
          </a:p>
          <a:p>
            <a:endParaRPr lang="en-US" sz="2400" b="1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+mn-lt"/>
              </a:rPr>
              <a:t>Prim's </a:t>
            </a:r>
            <a:r>
              <a:rPr lang="en-US" sz="2400" dirty="0">
                <a:latin typeface="+mn-lt"/>
              </a:rPr>
              <a:t>Spanning Tree </a:t>
            </a:r>
            <a:r>
              <a:rPr lang="en-US" sz="2400" dirty="0" smtClean="0">
                <a:latin typeface="+mn-lt"/>
              </a:rPr>
              <a:t>Algorithm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>
                <a:latin typeface="+mn-lt"/>
              </a:rPr>
              <a:t>Kruskal's</a:t>
            </a:r>
            <a:r>
              <a:rPr lang="en-US" sz="2400" dirty="0">
                <a:latin typeface="+mn-lt"/>
              </a:rPr>
              <a:t> Spanning Tree </a:t>
            </a:r>
            <a:r>
              <a:rPr lang="en-US" sz="2400" dirty="0" smtClean="0">
                <a:latin typeface="+mn-lt"/>
              </a:rPr>
              <a:t>Algorithm</a:t>
            </a:r>
          </a:p>
          <a:p>
            <a:pPr marL="457200" indent="-457200">
              <a:buFont typeface="+mj-lt"/>
              <a:buAutoNum type="arabicPeriod"/>
            </a:pPr>
            <a:endParaRPr lang="de-DE" sz="2400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352800"/>
            <a:ext cx="4648888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69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 dirty="0" smtClean="0">
                <a:solidFill>
                  <a:srgbClr val="7E1B68"/>
                </a:solidFill>
              </a:rPr>
              <a:t>Spanning Tree</a:t>
            </a:r>
            <a:endParaRPr lang="en-US" sz="3200" dirty="0">
              <a:solidFill>
                <a:srgbClr val="7E1B68"/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US" sz="1800" b="0" dirty="0">
                <a:solidFill>
                  <a:schemeClr val="tx1"/>
                </a:solidFill>
                <a:latin typeface="Calibri"/>
              </a:rPr>
              <a:t>https://www.tutorialspoint.com/data_structures_algorithms/spanning_tree.htm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613" y="1689080"/>
            <a:ext cx="878998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b="1" dirty="0">
                <a:solidFill>
                  <a:srgbClr val="000000"/>
                </a:solidFill>
                <a:latin typeface="Verdana" panose="020B0604030504040204" pitchFamily="34" charset="0"/>
              </a:rPr>
              <a:t>A spanning tree is a subset of Graph G, which has all the vertices </a:t>
            </a:r>
            <a:r>
              <a:rPr lang="en-GB" b="1" dirty="0" smtClean="0">
                <a:solidFill>
                  <a:srgbClr val="000000"/>
                </a:solidFill>
                <a:latin typeface="Verdana" panose="020B0604030504040204" pitchFamily="34" charset="0"/>
              </a:rPr>
              <a:t>covered (connected) </a:t>
            </a:r>
            <a:r>
              <a:rPr lang="en-GB" b="1" dirty="0">
                <a:solidFill>
                  <a:srgbClr val="000000"/>
                </a:solidFill>
                <a:latin typeface="Verdana" panose="020B0604030504040204" pitchFamily="34" charset="0"/>
              </a:rPr>
              <a:t>with minimum possible number of edges. </a:t>
            </a:r>
            <a:endParaRPr lang="en-GB" b="1" dirty="0" smtClean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endParaRPr lang="en-GB" b="1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r>
              <a:rPr lang="en-GB" b="1" dirty="0" smtClean="0">
                <a:solidFill>
                  <a:srgbClr val="000000"/>
                </a:solidFill>
                <a:latin typeface="Verdana" panose="020B0604030504040204" pitchFamily="34" charset="0"/>
              </a:rPr>
              <a:t>Hence</a:t>
            </a:r>
            <a:r>
              <a:rPr lang="en-GB" b="1" dirty="0">
                <a:solidFill>
                  <a:srgbClr val="000000"/>
                </a:solidFill>
                <a:latin typeface="Verdana" panose="020B0604030504040204" pitchFamily="34" charset="0"/>
              </a:rPr>
              <a:t>, a spanning tree does not have cycles and it cannot be disconnected</a:t>
            </a:r>
            <a:r>
              <a:rPr lang="en-GB" b="1" dirty="0" smtClean="0">
                <a:solidFill>
                  <a:srgbClr val="000000"/>
                </a:solidFill>
                <a:latin typeface="Verdana" panose="020B0604030504040204" pitchFamily="34" charset="0"/>
              </a:rPr>
              <a:t>.</a:t>
            </a:r>
          </a:p>
          <a:p>
            <a:pPr algn="just"/>
            <a:endParaRPr lang="en-GB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endParaRPr lang="en-GB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r>
              <a:rPr lang="en-GB" dirty="0">
                <a:solidFill>
                  <a:srgbClr val="000000"/>
                </a:solidFill>
                <a:latin typeface="Verdana" panose="020B0604030504040204" pitchFamily="34" charset="0"/>
              </a:rPr>
              <a:t>By this definition, we can draw a conclusion that every connected and undirected Graph G has at least one spanning tree. </a:t>
            </a:r>
            <a:endParaRPr lang="en-GB" dirty="0" smtClean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endParaRPr lang="en-GB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r>
              <a:rPr lang="en-GB" dirty="0" smtClean="0">
                <a:solidFill>
                  <a:srgbClr val="000000"/>
                </a:solidFill>
                <a:latin typeface="Verdana" panose="020B0604030504040204" pitchFamily="34" charset="0"/>
              </a:rPr>
              <a:t>A </a:t>
            </a:r>
            <a:r>
              <a:rPr lang="en-GB" dirty="0">
                <a:solidFill>
                  <a:srgbClr val="000000"/>
                </a:solidFill>
                <a:latin typeface="Verdana" panose="020B0604030504040204" pitchFamily="34" charset="0"/>
              </a:rPr>
              <a:t>disconnected graph does not have any spanning tree, as it cannot be spanned to all its vertices.</a:t>
            </a:r>
            <a:endParaRPr lang="en-GB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549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 dirty="0" smtClean="0">
                <a:solidFill>
                  <a:srgbClr val="7E1B68"/>
                </a:solidFill>
              </a:rPr>
              <a:t>Spanning Tree</a:t>
            </a:r>
            <a:endParaRPr lang="en-US" sz="3200" dirty="0">
              <a:solidFill>
                <a:srgbClr val="7E1B68"/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US" sz="1800" b="0" dirty="0">
                <a:solidFill>
                  <a:schemeClr val="tx1"/>
                </a:solidFill>
                <a:latin typeface="Calibri"/>
              </a:rPr>
              <a:t>https://www.tutorialspoint.com/data_structures_algorithms/spanning_tree.htm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8" name="Picture 2" descr="Spanning Tre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286000"/>
            <a:ext cx="514569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785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 dirty="0" smtClean="0">
                <a:solidFill>
                  <a:srgbClr val="7E1B68"/>
                </a:solidFill>
              </a:rPr>
              <a:t>Spanning Tree</a:t>
            </a:r>
            <a:endParaRPr lang="en-US" sz="3200" dirty="0">
              <a:solidFill>
                <a:srgbClr val="7E1B68"/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US" sz="1800" b="0" dirty="0">
                <a:solidFill>
                  <a:schemeClr val="tx1"/>
                </a:solidFill>
                <a:latin typeface="Calibri"/>
              </a:rPr>
              <a:t>https://www.tutorialspoint.com/data_structures_algorithms/spanning_tree.htm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8600" y="1599486"/>
            <a:ext cx="8915400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latin typeface="+mn-lt"/>
              </a:rPr>
              <a:t>General Properties of Spanning </a:t>
            </a:r>
            <a:r>
              <a:rPr lang="en-GB" sz="2400" b="1" dirty="0" smtClean="0">
                <a:latin typeface="+mn-lt"/>
              </a:rPr>
              <a:t>Tree</a:t>
            </a:r>
          </a:p>
          <a:p>
            <a:endParaRPr lang="en-GB" dirty="0">
              <a:latin typeface="+mn-lt"/>
            </a:endParaRPr>
          </a:p>
          <a:p>
            <a:r>
              <a:rPr lang="en-GB" dirty="0">
                <a:latin typeface="+mn-lt"/>
              </a:rPr>
              <a:t>We now understand that </a:t>
            </a:r>
            <a:r>
              <a:rPr lang="en-GB" b="1" dirty="0">
                <a:latin typeface="+mn-lt"/>
              </a:rPr>
              <a:t>one graph can have more than one spanning tree</a:t>
            </a:r>
            <a:r>
              <a:rPr lang="en-GB" dirty="0">
                <a:latin typeface="+mn-lt"/>
              </a:rPr>
              <a:t>. Following are a few properties of the spanning tree connected to graph G −</a:t>
            </a:r>
          </a:p>
          <a:p>
            <a:endParaRPr lang="en-GB" dirty="0">
              <a:latin typeface="+mn-lt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latin typeface="+mn-lt"/>
              </a:rPr>
              <a:t>A connected graph G can have more than one spanning tree.</a:t>
            </a: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+mn-lt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latin typeface="+mn-lt"/>
              </a:rPr>
              <a:t>All possible spanning trees of graph G, have the same number of edges and vertices.</a:t>
            </a: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+mn-lt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latin typeface="+mn-lt"/>
              </a:rPr>
              <a:t>The spanning tree does not have any cycle (loops).</a:t>
            </a: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+mn-lt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1" dirty="0">
                <a:latin typeface="+mn-lt"/>
              </a:rPr>
              <a:t>Removing</a:t>
            </a:r>
            <a:r>
              <a:rPr lang="en-GB" dirty="0">
                <a:latin typeface="+mn-lt"/>
              </a:rPr>
              <a:t> one edge from the spanning tree will make the graph disconnected, i.e. the </a:t>
            </a:r>
            <a:r>
              <a:rPr lang="en-GB" b="1" dirty="0">
                <a:latin typeface="+mn-lt"/>
              </a:rPr>
              <a:t>spanning tree is minimally connected.</a:t>
            </a: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+mn-lt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1" dirty="0">
                <a:latin typeface="+mn-lt"/>
              </a:rPr>
              <a:t>Adding</a:t>
            </a:r>
            <a:r>
              <a:rPr lang="en-GB" dirty="0">
                <a:latin typeface="+mn-lt"/>
              </a:rPr>
              <a:t> one edge to the spanning tree will create a </a:t>
            </a:r>
            <a:r>
              <a:rPr lang="en-GB" b="1" dirty="0">
                <a:latin typeface="+mn-lt"/>
              </a:rPr>
              <a:t>circuit or loop</a:t>
            </a:r>
            <a:r>
              <a:rPr lang="en-GB" dirty="0">
                <a:latin typeface="+mn-lt"/>
              </a:rPr>
              <a:t>, i.e. the spanning tree is maximally acyclic.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8754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>
                <a:solidFill>
                  <a:srgbClr val="7E1B68"/>
                </a:solidFill>
              </a:rPr>
              <a:t>Spanning Tree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sz="1800" b="0">
                <a:solidFill>
                  <a:prstClr val="black"/>
                </a:solidFill>
                <a:latin typeface="Calibri"/>
              </a:rPr>
              <a:t>https://www.tutorialspoint.com/data_structures_algorithms/spanning_tree.htm</a:t>
            </a: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8600" y="1599486"/>
            <a:ext cx="8915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>
                <a:latin typeface="+mn-lt"/>
              </a:rPr>
              <a:t>Minimum Spanning Tree (MST</a:t>
            </a:r>
            <a:r>
              <a:rPr lang="en-GB" sz="2400" b="1" dirty="0" smtClean="0">
                <a:latin typeface="+mn-lt"/>
              </a:rPr>
              <a:t>)</a:t>
            </a:r>
          </a:p>
          <a:p>
            <a:endParaRPr lang="en-GB" sz="2400" b="1" dirty="0">
              <a:latin typeface="+mn-lt"/>
            </a:endParaRPr>
          </a:p>
          <a:p>
            <a:r>
              <a:rPr lang="en-GB" sz="2400" b="1" dirty="0">
                <a:latin typeface="+mn-lt"/>
              </a:rPr>
              <a:t>In a weighted graph</a:t>
            </a:r>
            <a:r>
              <a:rPr lang="en-GB" sz="2400" dirty="0">
                <a:latin typeface="+mn-lt"/>
              </a:rPr>
              <a:t>, a minimum spanning tree is a spanning tree that has minimum weight than all other spanning trees of the same graph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 smtClean="0">
                <a:latin typeface="+mn-lt"/>
              </a:rPr>
              <a:t>In </a:t>
            </a:r>
            <a:r>
              <a:rPr lang="en-GB" sz="2400" dirty="0">
                <a:latin typeface="+mn-lt"/>
              </a:rPr>
              <a:t>real-world situations, this weight can be measured as distance, congestion, traffic load or any arbitrary value denoted to the edges.</a:t>
            </a:r>
          </a:p>
          <a:p>
            <a:r>
              <a:rPr lang="en-GB" sz="2400" dirty="0">
                <a:latin typeface="+mn-lt"/>
              </a:rPr>
              <a:t/>
            </a:r>
            <a:br>
              <a:rPr lang="en-GB" sz="2400" dirty="0">
                <a:latin typeface="+mn-lt"/>
              </a:rPr>
            </a:br>
            <a:endParaRPr lang="en-US" sz="2400" dirty="0">
              <a:solidFill>
                <a:prstClr val="black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1516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 dirty="0">
                <a:solidFill>
                  <a:srgbClr val="7E1B68"/>
                </a:solidFill>
              </a:rPr>
              <a:t>Spanning Tree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sz="1800" b="0" dirty="0">
                <a:solidFill>
                  <a:prstClr val="black"/>
                </a:solidFill>
                <a:latin typeface="Calibri"/>
              </a:rPr>
              <a:t>https://www.tutorialspoint.com/data_structures_algorithms/spanning_tree.htm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8600" y="1599486"/>
            <a:ext cx="89154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latin typeface="+mn-lt"/>
              </a:rPr>
              <a:t>Kruskal's</a:t>
            </a:r>
            <a:r>
              <a:rPr lang="en-US" sz="2400" b="1" dirty="0">
                <a:latin typeface="+mn-lt"/>
              </a:rPr>
              <a:t> Spanning Tree </a:t>
            </a:r>
            <a:r>
              <a:rPr lang="en-US" sz="2400" b="1" dirty="0" smtClean="0">
                <a:latin typeface="+mn-lt"/>
              </a:rPr>
              <a:t>Algorithm</a:t>
            </a:r>
          </a:p>
          <a:p>
            <a:endParaRPr lang="de-DE" sz="2400" b="1" dirty="0">
              <a:solidFill>
                <a:prstClr val="black"/>
              </a:solidFill>
              <a:latin typeface="+mn-lt"/>
            </a:endParaRPr>
          </a:p>
          <a:p>
            <a:r>
              <a:rPr lang="en-GB" sz="2400" dirty="0" err="1">
                <a:latin typeface="+mn-lt"/>
              </a:rPr>
              <a:t>Kruskal's</a:t>
            </a:r>
            <a:r>
              <a:rPr lang="en-GB" sz="2400" dirty="0">
                <a:latin typeface="+mn-lt"/>
              </a:rPr>
              <a:t> algorithm to find the minimum cost spanning tree uses the greedy approach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 smtClean="0">
                <a:latin typeface="+mn-lt"/>
              </a:rPr>
              <a:t> </a:t>
            </a:r>
            <a:r>
              <a:rPr lang="en-GB" sz="2400" dirty="0">
                <a:latin typeface="+mn-lt"/>
              </a:rPr>
              <a:t>This algorithm treats the graph as a forest and every node it has as an individual tree. </a:t>
            </a:r>
            <a:endParaRPr lang="en-GB" sz="2400" dirty="0" smtClean="0">
              <a:latin typeface="+mn-lt"/>
            </a:endParaRPr>
          </a:p>
          <a:p>
            <a:endParaRPr lang="en-GB" sz="2400" dirty="0">
              <a:latin typeface="+mn-lt"/>
            </a:endParaRPr>
          </a:p>
          <a:p>
            <a:r>
              <a:rPr lang="en-GB" sz="2400" dirty="0" smtClean="0">
                <a:latin typeface="+mn-lt"/>
              </a:rPr>
              <a:t>A </a:t>
            </a:r>
            <a:r>
              <a:rPr lang="en-GB" sz="2400" dirty="0">
                <a:latin typeface="+mn-lt"/>
              </a:rPr>
              <a:t>tree connects to another only and only if, it has the least cost among all available options and does not violate MST properties</a:t>
            </a:r>
            <a:r>
              <a:rPr lang="en-GB" sz="2400" dirty="0" smtClean="0">
                <a:latin typeface="+mn-lt"/>
              </a:rPr>
              <a:t>.</a:t>
            </a:r>
          </a:p>
          <a:p>
            <a:endParaRPr lang="en-GB" sz="2400" dirty="0">
              <a:latin typeface="+mn-lt"/>
            </a:endParaRPr>
          </a:p>
          <a:p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27028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 dirty="0">
                <a:solidFill>
                  <a:srgbClr val="7E1B68"/>
                </a:solidFill>
              </a:rPr>
              <a:t>Spanning Tree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sz="1800" b="0" dirty="0">
                <a:solidFill>
                  <a:prstClr val="black"/>
                </a:solidFill>
                <a:latin typeface="Calibri"/>
              </a:rPr>
              <a:t>https://www.tutorialspoint.com/data_structures_algorithms/spanning_tree.htm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8600" y="1599486"/>
            <a:ext cx="89154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latin typeface="+mn-lt"/>
              </a:rPr>
              <a:t>Kruskal's</a:t>
            </a:r>
            <a:r>
              <a:rPr lang="en-US" sz="2400" b="1" dirty="0">
                <a:latin typeface="+mn-lt"/>
              </a:rPr>
              <a:t> Spanning Tree </a:t>
            </a:r>
            <a:r>
              <a:rPr lang="en-US" sz="2400" b="1" dirty="0" smtClean="0">
                <a:latin typeface="+mn-lt"/>
              </a:rPr>
              <a:t>Algorithm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>
                <a:latin typeface="+mn-lt"/>
              </a:rPr>
              <a:t>To understand </a:t>
            </a:r>
            <a:r>
              <a:rPr lang="en-GB" sz="2400" dirty="0" err="1">
                <a:latin typeface="+mn-lt"/>
              </a:rPr>
              <a:t>Kruskal's</a:t>
            </a:r>
            <a:r>
              <a:rPr lang="en-GB" sz="2400" dirty="0">
                <a:latin typeface="+mn-lt"/>
              </a:rPr>
              <a:t> algorithm let us consider the following example </a:t>
            </a:r>
            <a:r>
              <a:rPr lang="en-GB" sz="2400" dirty="0" smtClean="0">
                <a:latin typeface="+mn-lt"/>
              </a:rPr>
              <a:t>−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2050" name="Picture 2" descr="MST Grap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248513"/>
            <a:ext cx="5105400" cy="345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14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 dirty="0">
                <a:solidFill>
                  <a:srgbClr val="7E1B68"/>
                </a:solidFill>
              </a:rPr>
              <a:t>Spanning Tree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sz="1800" b="0" dirty="0">
                <a:solidFill>
                  <a:prstClr val="black"/>
                </a:solidFill>
                <a:latin typeface="Calibri"/>
              </a:rPr>
              <a:t>https://www.tutorialspoint.com/data_structures_algorithms/spanning_tree.htm</a:t>
            </a: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 dirty="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8600" y="1530489"/>
            <a:ext cx="89154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prstClr val="black"/>
                </a:solidFill>
                <a:latin typeface="+mn-lt"/>
              </a:rPr>
              <a:t>Kruskal's</a:t>
            </a:r>
            <a:r>
              <a:rPr lang="en-US" sz="2400" b="1" dirty="0">
                <a:solidFill>
                  <a:prstClr val="black"/>
                </a:solidFill>
                <a:latin typeface="+mn-lt"/>
              </a:rPr>
              <a:t> Spanning Tree </a:t>
            </a:r>
            <a:r>
              <a:rPr lang="en-US" sz="2400" b="1" dirty="0" smtClean="0">
                <a:solidFill>
                  <a:prstClr val="black"/>
                </a:solidFill>
                <a:latin typeface="+mn-lt"/>
              </a:rPr>
              <a:t>Algorithm</a:t>
            </a:r>
          </a:p>
          <a:p>
            <a:endParaRPr lang="en-GB" sz="2400" dirty="0" smtClean="0">
              <a:solidFill>
                <a:prstClr val="black"/>
              </a:solidFill>
              <a:latin typeface="+mn-lt"/>
            </a:endParaRPr>
          </a:p>
          <a:p>
            <a:r>
              <a:rPr lang="en-GB" sz="2400" b="1" dirty="0" smtClean="0">
                <a:solidFill>
                  <a:prstClr val="black"/>
                </a:solidFill>
                <a:latin typeface="+mn-lt"/>
              </a:rPr>
              <a:t>Steps:</a:t>
            </a:r>
          </a:p>
          <a:p>
            <a:endParaRPr lang="en-GB" sz="2400" b="1" dirty="0">
              <a:solidFill>
                <a:prstClr val="black"/>
              </a:solidFill>
              <a:latin typeface="+mn-lt"/>
            </a:endParaRPr>
          </a:p>
          <a:p>
            <a:r>
              <a:rPr lang="en-GB" sz="2400" dirty="0">
                <a:latin typeface="+mn-lt"/>
              </a:rPr>
              <a:t>Step 1 - Remove all loops and Parallel Edges</a:t>
            </a:r>
          </a:p>
          <a:p>
            <a:endParaRPr lang="en-GB" sz="2400" b="1" dirty="0" smtClean="0">
              <a:solidFill>
                <a:prstClr val="black"/>
              </a:solidFill>
              <a:latin typeface="+mn-lt"/>
            </a:endParaRPr>
          </a:p>
          <a:p>
            <a:r>
              <a:rPr lang="en-GB" sz="2400" dirty="0">
                <a:latin typeface="+mn-lt"/>
              </a:rPr>
              <a:t>Step 2 - Arrange all edges in their increasing order of weight</a:t>
            </a:r>
          </a:p>
          <a:p>
            <a:endParaRPr lang="en-GB" sz="2400" b="1" dirty="0" smtClean="0">
              <a:solidFill>
                <a:prstClr val="black"/>
              </a:solidFill>
              <a:latin typeface="+mn-lt"/>
            </a:endParaRPr>
          </a:p>
          <a:p>
            <a:r>
              <a:rPr lang="en-GB" sz="2400" dirty="0">
                <a:latin typeface="+mn-lt"/>
              </a:rPr>
              <a:t>Step 3 - Add the edge which has the least weightage</a:t>
            </a:r>
          </a:p>
          <a:p>
            <a:endParaRPr lang="en-GB" sz="2400" b="1" dirty="0" smtClean="0">
              <a:solidFill>
                <a:prstClr val="black"/>
              </a:solidFill>
              <a:latin typeface="+mn-lt"/>
            </a:endParaRPr>
          </a:p>
          <a:p>
            <a:r>
              <a:rPr lang="en-GB" sz="2400" dirty="0" smtClean="0">
                <a:solidFill>
                  <a:prstClr val="black"/>
                </a:solidFill>
                <a:latin typeface="+mn-lt"/>
              </a:rPr>
              <a:t>Step 4 – Avoid loops</a:t>
            </a:r>
          </a:p>
          <a:p>
            <a:endParaRPr lang="en-GB" sz="2400" dirty="0">
              <a:solidFill>
                <a:prstClr val="black"/>
              </a:solidFill>
              <a:latin typeface="+mn-lt"/>
            </a:endParaRPr>
          </a:p>
          <a:p>
            <a:r>
              <a:rPr lang="en-GB" sz="2400" b="1" dirty="0" smtClean="0">
                <a:solidFill>
                  <a:prstClr val="black"/>
                </a:solidFill>
                <a:latin typeface="+mn-lt"/>
              </a:rPr>
              <a:t>Complete solution :</a:t>
            </a:r>
          </a:p>
          <a:p>
            <a:r>
              <a:rPr lang="en-GB" dirty="0">
                <a:solidFill>
                  <a:prstClr val="black"/>
                </a:solidFill>
                <a:latin typeface="+mn-lt"/>
              </a:rPr>
              <a:t>https://www.tutorialspoint.com/data_structures_algorithms/kruskals_spanning_tree_algorithm.htm </a:t>
            </a:r>
          </a:p>
        </p:txBody>
      </p:sp>
    </p:spTree>
    <p:extLst>
      <p:ext uri="{BB962C8B-B14F-4D97-AF65-F5344CB8AC3E}">
        <p14:creationId xmlns:p14="http://schemas.microsoft.com/office/powerpoint/2010/main" val="45116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88925"/>
            <a:ext cx="9144000" cy="222250"/>
          </a:xfrm>
          <a:prstGeom prst="rect">
            <a:avLst/>
          </a:prstGeom>
          <a:solidFill>
            <a:srgbClr val="7E1B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l-PL" altLang="pl-PL" sz="1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itel 1"/>
          <p:cNvSpPr txBox="1">
            <a:spLocks/>
          </p:cNvSpPr>
          <p:nvPr/>
        </p:nvSpPr>
        <p:spPr bwMode="auto">
          <a:xfrm>
            <a:off x="201613" y="533400"/>
            <a:ext cx="8027987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l" defTabSz="914400" rtl="0" eaLnBrk="1" latinLnBrk="0" hangingPunct="1">
              <a:spcBef>
                <a:spcPct val="0"/>
              </a:spcBef>
              <a:buNone/>
              <a:defRPr lang="en-GB" sz="2400" b="1" kern="1200" noProof="0" dirty="0" smtClean="0">
                <a:solidFill>
                  <a:srgbClr val="68686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3200">
                <a:solidFill>
                  <a:srgbClr val="7E1B68"/>
                </a:solidFill>
              </a:rPr>
              <a:t>Spanning Tree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sz="1800" b="0">
                <a:solidFill>
                  <a:prstClr val="black"/>
                </a:solidFill>
                <a:latin typeface="Calibri"/>
              </a:rPr>
              <a:t>https://www.tutorialspoint.com/data_structures_algorithms/spanning_tree.htm</a:t>
            </a: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  <a:p>
            <a:pPr fontAlgn="auto">
              <a:spcAft>
                <a:spcPts val="0"/>
              </a:spcAft>
              <a:defRPr/>
            </a:pPr>
            <a:endParaRPr lang="en-US" sz="3200">
              <a:solidFill>
                <a:srgbClr val="7E1B68"/>
              </a:solidFill>
              <a:latin typeface="Calibri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16013" y="1370278"/>
            <a:ext cx="80279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800100" indent="-34290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endParaRPr lang="en-GB" sz="2000" dirty="0">
              <a:solidFill>
                <a:prstClr val="black"/>
              </a:solidFill>
            </a:endParaRPr>
          </a:p>
        </p:txBody>
      </p:sp>
      <p:sp>
        <p:nvSpPr>
          <p:cNvPr id="2" name="AutoShape 2" descr="Image result for computer scientist"/>
          <p:cNvSpPr>
            <a:spLocks noChangeAspect="1" noChangeArrowheads="1"/>
          </p:cNvSpPr>
          <p:nvPr/>
        </p:nvSpPr>
        <p:spPr bwMode="auto">
          <a:xfrm>
            <a:off x="832984" y="4419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9600" y="1425476"/>
            <a:ext cx="8534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 smtClean="0">
                <a:solidFill>
                  <a:prstClr val="black"/>
                </a:solidFill>
                <a:latin typeface="Calibri"/>
              </a:rPr>
              <a:t> 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8600" y="1530489"/>
            <a:ext cx="8915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+mn-lt"/>
              </a:rPr>
              <a:t>Prim's Spanning Tree </a:t>
            </a:r>
            <a:r>
              <a:rPr lang="en-US" sz="2400" b="1" dirty="0" smtClean="0">
                <a:latin typeface="+mn-lt"/>
              </a:rPr>
              <a:t>Algorithm</a:t>
            </a:r>
          </a:p>
          <a:p>
            <a:endParaRPr lang="en-GB" sz="2400" dirty="0" smtClean="0">
              <a:solidFill>
                <a:prstClr val="black"/>
              </a:solidFill>
              <a:latin typeface="Calibri"/>
            </a:endParaRPr>
          </a:p>
          <a:p>
            <a:r>
              <a:rPr lang="en-GB" sz="2400" dirty="0" smtClean="0">
                <a:latin typeface="+mn-lt"/>
              </a:rPr>
              <a:t>To </a:t>
            </a:r>
            <a:r>
              <a:rPr lang="en-GB" sz="2400" dirty="0">
                <a:latin typeface="+mn-lt"/>
              </a:rPr>
              <a:t>contrast with </a:t>
            </a:r>
            <a:r>
              <a:rPr lang="en-GB" sz="2400" dirty="0" err="1">
                <a:latin typeface="+mn-lt"/>
              </a:rPr>
              <a:t>Kruskal's</a:t>
            </a:r>
            <a:r>
              <a:rPr lang="en-GB" sz="2400" dirty="0">
                <a:latin typeface="+mn-lt"/>
              </a:rPr>
              <a:t> algorithm and to understand Prim's algorithm better, we shall use the same example </a:t>
            </a:r>
            <a:r>
              <a:rPr lang="en-GB" sz="2400" dirty="0" smtClean="0">
                <a:latin typeface="+mn-lt"/>
              </a:rPr>
              <a:t>−</a:t>
            </a:r>
          </a:p>
          <a:p>
            <a:endParaRPr lang="en-GB" sz="2400" dirty="0">
              <a:solidFill>
                <a:prstClr val="black"/>
              </a:solidFill>
              <a:latin typeface="+mn-lt"/>
            </a:endParaRPr>
          </a:p>
          <a:p>
            <a:endParaRPr lang="en-GB" sz="2400" dirty="0" smtClean="0">
              <a:solidFill>
                <a:prstClr val="black"/>
              </a:solidFill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407" y="3305175"/>
            <a:ext cx="4909193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352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otyw pakietu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6999</TotalTime>
  <Words>562</Words>
  <Application>Microsoft Office PowerPoint</Application>
  <PresentationFormat>On-screen Show (4:3)</PresentationFormat>
  <Paragraphs>116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ＭＳ Ｐゴシック</vt:lpstr>
      <vt:lpstr>Arial</vt:lpstr>
      <vt:lpstr>Calibri</vt:lpstr>
      <vt:lpstr>Verdana</vt:lpstr>
      <vt:lpstr>Wingdings</vt:lpstr>
      <vt:lpstr>Motyw pakietu Office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polsl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Slajd 1</dc:title>
  <dc:creator>zawt_ss</dc:creator>
  <cp:lastModifiedBy>Microsoft</cp:lastModifiedBy>
  <cp:revision>976</cp:revision>
  <dcterms:created xsi:type="dcterms:W3CDTF">2008-08-12T13:18:47Z</dcterms:created>
  <dcterms:modified xsi:type="dcterms:W3CDTF">2019-05-12T09:49:47Z</dcterms:modified>
</cp:coreProperties>
</file>

<file path=docProps/thumbnail.jpeg>
</file>